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38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4AA48-03B6-4DFE-B006-CD0C9AAD7358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4CD0F-6BB3-4E45-BC55-00C3D89E1B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C6FDE3-2303-4741-B67B-88483898098A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007C4-9F13-49F7-9B18-55FED9DCA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007C4-9F13-49F7-9B18-55FED9DCAC5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5823-9217-4129-9B9A-AD4485D8A59C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90D1D-B76F-499F-B8FF-F1BFE9B086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5823-9217-4129-9B9A-AD4485D8A59C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90D1D-B76F-499F-B8FF-F1BFE9B086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5823-9217-4129-9B9A-AD4485D8A59C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90D1D-B76F-499F-B8FF-F1BFE9B086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5823-9217-4129-9B9A-AD4485D8A59C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90D1D-B76F-499F-B8FF-F1BFE9B086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5823-9217-4129-9B9A-AD4485D8A59C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90D1D-B76F-499F-B8FF-F1BFE9B086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5823-9217-4129-9B9A-AD4485D8A59C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90D1D-B76F-499F-B8FF-F1BFE9B086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5823-9217-4129-9B9A-AD4485D8A59C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90D1D-B76F-499F-B8FF-F1BFE9B086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5823-9217-4129-9B9A-AD4485D8A59C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90D1D-B76F-499F-B8FF-F1BFE9B086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5823-9217-4129-9B9A-AD4485D8A59C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90D1D-B76F-499F-B8FF-F1BFE9B086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5823-9217-4129-9B9A-AD4485D8A59C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90D1D-B76F-499F-B8FF-F1BFE9B086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5823-9217-4129-9B9A-AD4485D8A59C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90D1D-B76F-499F-B8FF-F1BFE9B086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95823-9217-4129-9B9A-AD4485D8A59C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90D1D-B76F-499F-B8FF-F1BFE9B086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685800"/>
            <a:ext cx="7772400" cy="1470025"/>
          </a:xfrm>
        </p:spPr>
        <p:txBody>
          <a:bodyPr/>
          <a:lstStyle/>
          <a:p>
            <a:r>
              <a:rPr lang="zh-CN" altLang="en-US" dirty="0" smtClean="0"/>
              <a:t> </a:t>
            </a:r>
            <a:r>
              <a:rPr lang="zh-CN" altLang="en-US" b="1" dirty="0" smtClean="0"/>
              <a:t>试炼中的忍耐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124200"/>
            <a:ext cx="6400800" cy="1752600"/>
          </a:xfrm>
        </p:spPr>
        <p:txBody>
          <a:bodyPr/>
          <a:lstStyle/>
          <a:p>
            <a:r>
              <a:rPr lang="zh-CN" altLang="en-US" dirty="0">
                <a:solidFill>
                  <a:schemeClr val="tx1"/>
                </a:solidFill>
              </a:rPr>
              <a:t>雅各</a:t>
            </a:r>
            <a:r>
              <a:rPr lang="zh-CN" altLang="en-US" dirty="0" smtClean="0">
                <a:solidFill>
                  <a:schemeClr val="tx1"/>
                </a:solidFill>
              </a:rPr>
              <a:t>书 </a:t>
            </a:r>
            <a:r>
              <a:rPr lang="en-US" altLang="zh-CN" dirty="0" smtClean="0">
                <a:solidFill>
                  <a:schemeClr val="tx1"/>
                </a:solidFill>
              </a:rPr>
              <a:t>1:1-4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2020</a:t>
            </a:r>
            <a:r>
              <a:rPr lang="en-US" altLang="zh-CN" dirty="0" smtClean="0">
                <a:solidFill>
                  <a:schemeClr val="tx1"/>
                </a:solidFill>
              </a:rPr>
              <a:t>-09-20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2819400" cy="76200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 </a:t>
            </a:r>
            <a:r>
              <a:rPr lang="zh-CN" altLang="en-US" sz="3600" b="1" dirty="0" smtClean="0"/>
              <a:t>试炼中的忍耐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066800"/>
            <a:ext cx="8458200" cy="5486400"/>
          </a:xfrm>
        </p:spPr>
        <p:txBody>
          <a:bodyPr>
            <a:normAutofit/>
          </a:bodyPr>
          <a:lstStyle/>
          <a:p>
            <a:pPr algn="l"/>
            <a:r>
              <a:rPr lang="en-US" altLang="en-US" b="1" dirty="0" smtClean="0">
                <a:solidFill>
                  <a:schemeClr val="tx1"/>
                </a:solidFill>
              </a:rPr>
              <a:t>3</a:t>
            </a:r>
            <a:r>
              <a:rPr lang="zh-CN" altLang="en-US" b="1" dirty="0" smtClean="0">
                <a:solidFill>
                  <a:schemeClr val="tx1"/>
                </a:solidFill>
              </a:rPr>
              <a:t>，在生活中操练忍耐</a:t>
            </a:r>
            <a:endParaRPr lang="en-US" altLang="zh-CN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altLang="zh-CN" sz="3600" dirty="0" smtClean="0">
                <a:solidFill>
                  <a:schemeClr val="tx1"/>
                </a:solidFill>
              </a:rPr>
              <a:t> </a:t>
            </a:r>
            <a:r>
              <a:rPr lang="zh-CN" altLang="en-US" sz="3600" dirty="0" smtClean="0">
                <a:solidFill>
                  <a:schemeClr val="tx1"/>
                </a:solidFill>
              </a:rPr>
              <a:t>在工作上操练忍耐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zh-CN" altLang="en-US" sz="3600" dirty="0" smtClean="0">
                <a:solidFill>
                  <a:schemeClr val="tx1"/>
                </a:solidFill>
              </a:rPr>
              <a:t> 在家庭中操练忍耐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zh-CN" altLang="en-US" sz="3600" dirty="0" smtClean="0">
                <a:solidFill>
                  <a:schemeClr val="tx1"/>
                </a:solidFill>
              </a:rPr>
              <a:t> 在金钱上操练忍耐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zh-CN" altLang="en-US" sz="3600" dirty="0" smtClean="0">
                <a:solidFill>
                  <a:schemeClr val="tx1"/>
                </a:solidFill>
              </a:rPr>
              <a:t> 传福音上操练忍耐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pPr algn="l"/>
            <a:endParaRPr lang="en-US" altLang="zh-CN" b="1" dirty="0" smtClean="0">
              <a:solidFill>
                <a:schemeClr val="tx1"/>
              </a:solidFill>
            </a:endParaRPr>
          </a:p>
          <a:p>
            <a:pPr algn="l"/>
            <a:r>
              <a:rPr lang="en-US" altLang="zh-CN" b="1" dirty="0" smtClean="0">
                <a:solidFill>
                  <a:schemeClr val="tx1"/>
                </a:solidFill>
              </a:rPr>
              <a:t>4</a:t>
            </a:r>
            <a:r>
              <a:rPr lang="zh-CN" altLang="en-US" b="1" dirty="0" smtClean="0">
                <a:solidFill>
                  <a:schemeClr val="tx1"/>
                </a:solidFill>
              </a:rPr>
              <a:t>， 带着喜乐的心操练忍耐</a:t>
            </a:r>
            <a:endParaRPr lang="en-US" altLang="zh-CN" b="1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sz="3600" dirty="0" smtClean="0">
                <a:solidFill>
                  <a:schemeClr val="tx1"/>
                </a:solidFill>
              </a:rPr>
              <a:t>因为操练忍耐是要让我们完全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pPr algn="l"/>
            <a:endParaRPr lang="en-US" altLang="zh-CN" sz="3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2819400" cy="76200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 </a:t>
            </a:r>
            <a:r>
              <a:rPr lang="zh-CN" altLang="en-US" sz="3600" b="1" dirty="0" smtClean="0"/>
              <a:t>试炼中的忍耐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066800"/>
            <a:ext cx="8458200" cy="5486400"/>
          </a:xfrm>
        </p:spPr>
        <p:txBody>
          <a:bodyPr>
            <a:normAutofit/>
          </a:bodyPr>
          <a:lstStyle/>
          <a:p>
            <a:pPr algn="l"/>
            <a:r>
              <a:rPr lang="en-US" altLang="en-US" b="1" dirty="0" smtClean="0">
                <a:solidFill>
                  <a:schemeClr val="tx1"/>
                </a:solidFill>
              </a:rPr>
              <a:t>3</a:t>
            </a:r>
            <a:r>
              <a:rPr lang="zh-CN" altLang="en-US" b="1" dirty="0" smtClean="0">
                <a:solidFill>
                  <a:schemeClr val="tx1"/>
                </a:solidFill>
              </a:rPr>
              <a:t>，在生活中操练忍耐</a:t>
            </a:r>
            <a:endParaRPr lang="en-US" altLang="zh-CN" b="1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sz="3600" dirty="0" smtClean="0">
                <a:solidFill>
                  <a:schemeClr val="tx1"/>
                </a:solidFill>
              </a:rPr>
              <a:t>在工作上操练忍耐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pPr algn="l"/>
            <a:endParaRPr lang="en-US" altLang="zh-CN" sz="36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zh-CN" altLang="en-US" sz="3600" dirty="0" smtClean="0">
                <a:solidFill>
                  <a:schemeClr val="tx1"/>
                </a:solidFill>
              </a:rPr>
              <a:t>工作的目的不是快乐， 也不完全是金钱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zh-CN" altLang="en-US" sz="3600" dirty="0" smtClean="0">
                <a:solidFill>
                  <a:schemeClr val="tx1"/>
                </a:solidFill>
              </a:rPr>
              <a:t>在工作中必然有试炼， 需要忍耐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zh-CN" altLang="en-US" sz="3600" dirty="0" smtClean="0">
                <a:solidFill>
                  <a:schemeClr val="tx1"/>
                </a:solidFill>
              </a:rPr>
              <a:t>忍耐到底就能荣耀神</a:t>
            </a:r>
            <a:endParaRPr lang="en-US" altLang="zh-CN" sz="3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2819400" cy="76200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 </a:t>
            </a:r>
            <a:r>
              <a:rPr lang="zh-CN" altLang="en-US" sz="3600" b="1" dirty="0" smtClean="0"/>
              <a:t>试炼中的忍耐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066800"/>
            <a:ext cx="8458200" cy="5486400"/>
          </a:xfrm>
        </p:spPr>
        <p:txBody>
          <a:bodyPr>
            <a:normAutofit/>
          </a:bodyPr>
          <a:lstStyle/>
          <a:p>
            <a:pPr algn="l"/>
            <a:r>
              <a:rPr lang="en-US" altLang="en-US" b="1" dirty="0" smtClean="0">
                <a:solidFill>
                  <a:schemeClr val="tx1"/>
                </a:solidFill>
              </a:rPr>
              <a:t>3</a:t>
            </a:r>
            <a:r>
              <a:rPr lang="zh-CN" altLang="en-US" b="1" dirty="0" smtClean="0">
                <a:solidFill>
                  <a:schemeClr val="tx1"/>
                </a:solidFill>
              </a:rPr>
              <a:t>，在生活中操练忍耐</a:t>
            </a:r>
            <a:endParaRPr lang="en-US" altLang="zh-CN" b="1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sz="3600" dirty="0" smtClean="0">
                <a:solidFill>
                  <a:schemeClr val="tx1"/>
                </a:solidFill>
              </a:rPr>
              <a:t>在家庭中操练忍耐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zh-CN" altLang="en-US" sz="3600" dirty="0" smtClean="0">
                <a:solidFill>
                  <a:schemeClr val="tx1"/>
                </a:solidFill>
              </a:rPr>
              <a:t>对配偶的忍耐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zh-CN" altLang="en-US" sz="3600" dirty="0" smtClean="0">
                <a:solidFill>
                  <a:schemeClr val="tx1"/>
                </a:solidFill>
              </a:rPr>
              <a:t>对孩子的忍耐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zh-CN" altLang="en-US" sz="3600" dirty="0" smtClean="0">
                <a:solidFill>
                  <a:schemeClr val="tx1"/>
                </a:solidFill>
              </a:rPr>
              <a:t>对父辈的忍耐</a:t>
            </a:r>
            <a:endParaRPr lang="en-US" altLang="zh-CN" sz="3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2819400" cy="76200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 </a:t>
            </a:r>
            <a:r>
              <a:rPr lang="zh-CN" altLang="en-US" sz="3600" b="1" dirty="0" smtClean="0"/>
              <a:t>试炼中的忍耐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066800"/>
            <a:ext cx="8458200" cy="5486400"/>
          </a:xfrm>
        </p:spPr>
        <p:txBody>
          <a:bodyPr>
            <a:normAutofit/>
          </a:bodyPr>
          <a:lstStyle/>
          <a:p>
            <a:pPr algn="l"/>
            <a:r>
              <a:rPr lang="en-US" altLang="en-US" b="1" dirty="0" smtClean="0">
                <a:solidFill>
                  <a:schemeClr val="tx1"/>
                </a:solidFill>
              </a:rPr>
              <a:t>3</a:t>
            </a:r>
            <a:r>
              <a:rPr lang="zh-CN" altLang="en-US" b="1" dirty="0" smtClean="0">
                <a:solidFill>
                  <a:schemeClr val="tx1"/>
                </a:solidFill>
              </a:rPr>
              <a:t>，在生活中操练忍耐</a:t>
            </a:r>
            <a:endParaRPr lang="en-US" altLang="zh-CN" b="1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sz="3600" dirty="0" smtClean="0">
                <a:solidFill>
                  <a:schemeClr val="tx1"/>
                </a:solidFill>
              </a:rPr>
              <a:t>在金钱上操练忍耐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pPr algn="l"/>
            <a:endParaRPr lang="en-US" altLang="zh-CN" sz="3600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sz="3600" dirty="0" smtClean="0">
                <a:solidFill>
                  <a:schemeClr val="tx1"/>
                </a:solidFill>
              </a:rPr>
              <a:t>箴言</a:t>
            </a:r>
            <a:r>
              <a:rPr lang="en-US" altLang="zh-CN" sz="3600" dirty="0" smtClean="0">
                <a:solidFill>
                  <a:schemeClr val="tx1"/>
                </a:solidFill>
              </a:rPr>
              <a:t>28:22   </a:t>
            </a:r>
            <a:r>
              <a:rPr lang="zh-CN" altLang="en-US" sz="3600" dirty="0" smtClean="0">
                <a:solidFill>
                  <a:schemeClr val="tx1"/>
                </a:solidFill>
              </a:rPr>
              <a:t>人有恶眼想要急速发财，却不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sz="3600" dirty="0" smtClean="0">
                <a:solidFill>
                  <a:schemeClr val="tx1"/>
                </a:solidFill>
              </a:rPr>
              <a:t>知穷乏必临到他身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pPr algn="l"/>
            <a:endParaRPr lang="en-US" altLang="zh-CN" b="1" dirty="0" smtClean="0">
              <a:solidFill>
                <a:schemeClr val="tx1"/>
              </a:solidFill>
            </a:endParaRPr>
          </a:p>
          <a:p>
            <a:pPr algn="l"/>
            <a:endParaRPr lang="en-US" altLang="zh-CN" sz="3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2819400" cy="76200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 </a:t>
            </a:r>
            <a:r>
              <a:rPr lang="zh-CN" altLang="en-US" sz="3600" b="1" dirty="0" smtClean="0"/>
              <a:t>试炼中的忍耐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066800"/>
            <a:ext cx="8458200" cy="5486400"/>
          </a:xfrm>
        </p:spPr>
        <p:txBody>
          <a:bodyPr>
            <a:normAutofit/>
          </a:bodyPr>
          <a:lstStyle/>
          <a:p>
            <a:pPr algn="l"/>
            <a:r>
              <a:rPr lang="en-US" altLang="en-US" b="1" dirty="0" smtClean="0">
                <a:solidFill>
                  <a:schemeClr val="tx1"/>
                </a:solidFill>
              </a:rPr>
              <a:t>3</a:t>
            </a:r>
            <a:r>
              <a:rPr lang="zh-CN" altLang="en-US" b="1" dirty="0" smtClean="0">
                <a:solidFill>
                  <a:schemeClr val="tx1"/>
                </a:solidFill>
              </a:rPr>
              <a:t>，在生活中操练忍耐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sz="3600" dirty="0" smtClean="0">
                <a:solidFill>
                  <a:schemeClr val="tx1"/>
                </a:solidFill>
              </a:rPr>
              <a:t>在传福音上操练忍耐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pPr algn="l"/>
            <a:endParaRPr lang="en-US" altLang="zh-CN" sz="3600" dirty="0" smtClean="0">
              <a:solidFill>
                <a:schemeClr val="tx1"/>
              </a:solidFill>
            </a:endParaRPr>
          </a:p>
          <a:p>
            <a:pPr algn="l"/>
            <a:endParaRPr lang="en-US" altLang="zh-CN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2819400" cy="76200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 </a:t>
            </a:r>
            <a:r>
              <a:rPr lang="zh-CN" altLang="en-US" sz="3600" b="1" dirty="0" smtClean="0"/>
              <a:t>试炼中的忍耐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066800"/>
            <a:ext cx="8458200" cy="5486400"/>
          </a:xfrm>
        </p:spPr>
        <p:txBody>
          <a:bodyPr>
            <a:normAutofit/>
          </a:bodyPr>
          <a:lstStyle/>
          <a:p>
            <a:pPr algn="l"/>
            <a:r>
              <a:rPr lang="en-US" altLang="en-US" b="1" dirty="0" smtClean="0">
                <a:solidFill>
                  <a:schemeClr val="tx1"/>
                </a:solidFill>
              </a:rPr>
              <a:t>3</a:t>
            </a:r>
            <a:r>
              <a:rPr lang="zh-CN" altLang="en-US" b="1" dirty="0" smtClean="0">
                <a:solidFill>
                  <a:schemeClr val="tx1"/>
                </a:solidFill>
              </a:rPr>
              <a:t>，在生活中操练忍耐</a:t>
            </a:r>
            <a:endParaRPr lang="en-US" altLang="zh-CN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altLang="zh-CN" sz="3600" dirty="0" smtClean="0">
                <a:solidFill>
                  <a:schemeClr val="tx1"/>
                </a:solidFill>
              </a:rPr>
              <a:t> </a:t>
            </a:r>
            <a:r>
              <a:rPr lang="zh-CN" altLang="en-US" sz="3600" dirty="0" smtClean="0">
                <a:solidFill>
                  <a:schemeClr val="tx1"/>
                </a:solidFill>
              </a:rPr>
              <a:t>在工作上操练忍耐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zh-CN" altLang="en-US" sz="3600" dirty="0" smtClean="0">
                <a:solidFill>
                  <a:schemeClr val="tx1"/>
                </a:solidFill>
              </a:rPr>
              <a:t> 在家庭中操练忍耐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zh-CN" altLang="en-US" sz="3600" dirty="0" smtClean="0">
                <a:solidFill>
                  <a:schemeClr val="tx1"/>
                </a:solidFill>
              </a:rPr>
              <a:t> 在金钱上操练忍耐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zh-CN" altLang="en-US" sz="3600" dirty="0" smtClean="0">
                <a:solidFill>
                  <a:schemeClr val="tx1"/>
                </a:solidFill>
              </a:rPr>
              <a:t> 传福音上操练忍耐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pPr algn="l"/>
            <a:endParaRPr lang="en-US" altLang="zh-CN" b="1" dirty="0" smtClean="0">
              <a:solidFill>
                <a:schemeClr val="tx1"/>
              </a:solidFill>
            </a:endParaRPr>
          </a:p>
          <a:p>
            <a:pPr algn="l"/>
            <a:r>
              <a:rPr lang="en-US" altLang="zh-CN" b="1" dirty="0" smtClean="0">
                <a:solidFill>
                  <a:schemeClr val="tx1"/>
                </a:solidFill>
              </a:rPr>
              <a:t>4</a:t>
            </a:r>
            <a:r>
              <a:rPr lang="zh-CN" altLang="en-US" b="1" dirty="0" smtClean="0">
                <a:solidFill>
                  <a:schemeClr val="tx1"/>
                </a:solidFill>
              </a:rPr>
              <a:t>， 带着喜乐的心操练忍耐</a:t>
            </a:r>
            <a:endParaRPr lang="en-US" altLang="zh-CN" b="1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sz="3600" dirty="0" smtClean="0">
                <a:solidFill>
                  <a:schemeClr val="tx1"/>
                </a:solidFill>
              </a:rPr>
              <a:t>因为操练忍耐是要让我们完全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pPr algn="l"/>
            <a:endParaRPr lang="en-US" altLang="zh-CN" sz="3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2819400" cy="76200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 </a:t>
            </a:r>
            <a:r>
              <a:rPr lang="zh-CN" altLang="en-US" sz="3600" b="1" dirty="0" smtClean="0"/>
              <a:t>试炼中的忍耐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95400"/>
            <a:ext cx="8534400" cy="47244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zh-CN" altLang="en-US" sz="3600" dirty="0">
                <a:solidFill>
                  <a:schemeClr val="tx1"/>
                </a:solidFill>
              </a:rPr>
              <a:t>作神和主耶稣基督仆人的雅各，请散住十</a:t>
            </a:r>
            <a:r>
              <a:rPr lang="zh-CN" altLang="en-US" sz="3600" dirty="0" smtClean="0">
                <a:solidFill>
                  <a:schemeClr val="tx1"/>
                </a:solidFill>
              </a:rPr>
              <a:t>二</a:t>
            </a:r>
            <a:endParaRPr lang="en-CA" altLang="zh-CN" sz="3600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sz="3600" dirty="0" smtClean="0">
                <a:solidFill>
                  <a:schemeClr val="tx1"/>
                </a:solidFill>
              </a:rPr>
              <a:t>个</a:t>
            </a:r>
            <a:r>
              <a:rPr lang="zh-CN" altLang="en-US" sz="3600" dirty="0">
                <a:solidFill>
                  <a:schemeClr val="tx1"/>
                </a:solidFill>
              </a:rPr>
              <a:t>支派之人的安。</a:t>
            </a:r>
            <a:endParaRPr lang="en-US" sz="3600" dirty="0">
              <a:solidFill>
                <a:schemeClr val="tx1"/>
              </a:solidFill>
            </a:endParaRPr>
          </a:p>
          <a:p>
            <a:pPr algn="l"/>
            <a:endParaRPr lang="en-US" altLang="zh-CN" sz="3600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sz="3600" dirty="0" smtClean="0">
                <a:solidFill>
                  <a:schemeClr val="tx1"/>
                </a:solidFill>
              </a:rPr>
              <a:t>我</a:t>
            </a:r>
            <a:r>
              <a:rPr lang="zh-CN" altLang="en-US" sz="3600" dirty="0">
                <a:solidFill>
                  <a:schemeClr val="tx1"/>
                </a:solidFill>
              </a:rPr>
              <a:t>的弟兄们，你们落在百般试炼中，都要</a:t>
            </a:r>
            <a:r>
              <a:rPr lang="zh-CN" altLang="en-US" sz="3600" dirty="0" smtClean="0">
                <a:solidFill>
                  <a:schemeClr val="tx1"/>
                </a:solidFill>
              </a:rPr>
              <a:t>以</a:t>
            </a:r>
            <a:endParaRPr lang="en-CA" altLang="zh-CN" sz="3600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sz="3600" dirty="0" smtClean="0">
                <a:solidFill>
                  <a:schemeClr val="tx1"/>
                </a:solidFill>
              </a:rPr>
              <a:t>为</a:t>
            </a:r>
            <a:r>
              <a:rPr lang="zh-CN" altLang="en-US" sz="3600" dirty="0">
                <a:solidFill>
                  <a:schemeClr val="tx1"/>
                </a:solidFill>
              </a:rPr>
              <a:t>大喜乐；</a:t>
            </a:r>
            <a:endParaRPr lang="en-US" sz="3600" dirty="0">
              <a:solidFill>
                <a:schemeClr val="tx1"/>
              </a:solidFill>
            </a:endParaRPr>
          </a:p>
          <a:p>
            <a:pPr algn="l"/>
            <a:endParaRPr lang="en-US" altLang="zh-CN" sz="3600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sz="3600" dirty="0" smtClean="0">
                <a:solidFill>
                  <a:schemeClr val="tx1"/>
                </a:solidFill>
              </a:rPr>
              <a:t>因</a:t>
            </a:r>
            <a:r>
              <a:rPr lang="zh-CN" altLang="en-US" sz="3600" dirty="0">
                <a:solidFill>
                  <a:schemeClr val="tx1"/>
                </a:solidFill>
              </a:rPr>
              <a:t>为知道你们的信心经过试验，就生忍耐。</a:t>
            </a:r>
            <a:endParaRPr lang="en-US" sz="3600" dirty="0">
              <a:solidFill>
                <a:schemeClr val="tx1"/>
              </a:solidFill>
            </a:endParaRPr>
          </a:p>
          <a:p>
            <a:pPr algn="l"/>
            <a:r>
              <a:rPr lang="zh-CN" altLang="en-US" sz="3600" dirty="0" smtClean="0">
                <a:solidFill>
                  <a:schemeClr val="tx1"/>
                </a:solidFill>
              </a:rPr>
              <a:t>但</a:t>
            </a:r>
            <a:r>
              <a:rPr lang="zh-CN" altLang="en-US" sz="3600" dirty="0">
                <a:solidFill>
                  <a:schemeClr val="tx1"/>
                </a:solidFill>
              </a:rPr>
              <a:t>忍耐也当成功，使你们成全完备，毫无</a:t>
            </a:r>
            <a:r>
              <a:rPr lang="zh-CN" altLang="en-US" sz="3600" dirty="0" smtClean="0">
                <a:solidFill>
                  <a:schemeClr val="tx1"/>
                </a:solidFill>
              </a:rPr>
              <a:t>缺</a:t>
            </a:r>
            <a:endParaRPr lang="en-CA" altLang="zh-CN" sz="3600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sz="3600" dirty="0" smtClean="0">
                <a:solidFill>
                  <a:schemeClr val="tx1"/>
                </a:solidFill>
              </a:rPr>
              <a:t>欠</a:t>
            </a:r>
            <a:r>
              <a:rPr lang="zh-CN" altLang="en-US" sz="3600" dirty="0">
                <a:solidFill>
                  <a:schemeClr val="tx1"/>
                </a:solidFill>
              </a:rPr>
              <a:t>。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2819400" cy="76200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 </a:t>
            </a:r>
            <a:r>
              <a:rPr lang="zh-CN" altLang="en-US" sz="3600" b="1" dirty="0" smtClean="0"/>
              <a:t>试炼中的忍耐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95400"/>
            <a:ext cx="8534400" cy="5257800"/>
          </a:xfrm>
        </p:spPr>
        <p:txBody>
          <a:bodyPr>
            <a:normAutofit lnSpcReduction="10000"/>
          </a:bodyPr>
          <a:lstStyle/>
          <a:p>
            <a:pPr algn="l"/>
            <a:r>
              <a:rPr lang="zh-CN" altLang="en-US" sz="3600" dirty="0">
                <a:solidFill>
                  <a:schemeClr val="tx1"/>
                </a:solidFill>
              </a:rPr>
              <a:t>作神和主耶稣基督仆人的雅各，请散住十</a:t>
            </a:r>
            <a:r>
              <a:rPr lang="zh-CN" altLang="en-US" sz="3600" dirty="0" smtClean="0">
                <a:solidFill>
                  <a:schemeClr val="tx1"/>
                </a:solidFill>
              </a:rPr>
              <a:t>二个</a:t>
            </a:r>
            <a:r>
              <a:rPr lang="zh-CN" altLang="en-US" sz="3600" dirty="0">
                <a:solidFill>
                  <a:schemeClr val="tx1"/>
                </a:solidFill>
              </a:rPr>
              <a:t>支派之人的安</a:t>
            </a:r>
            <a:r>
              <a:rPr lang="zh-CN" altLang="en-US" sz="3600" dirty="0" smtClean="0">
                <a:solidFill>
                  <a:schemeClr val="tx1"/>
                </a:solidFill>
              </a:rPr>
              <a:t>。</a:t>
            </a:r>
            <a:endParaRPr lang="en-CA" altLang="zh-CN" sz="3600" dirty="0" smtClean="0">
              <a:solidFill>
                <a:schemeClr val="tx1"/>
              </a:solidFill>
            </a:endParaRPr>
          </a:p>
          <a:p>
            <a:pPr algn="l"/>
            <a:endParaRPr lang="en-US" altLang="zh-CN" sz="3600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sz="3600" b="1" i="1" dirty="0" smtClean="0">
                <a:solidFill>
                  <a:schemeClr val="tx1"/>
                </a:solidFill>
              </a:rPr>
              <a:t>雅各</a:t>
            </a:r>
            <a:r>
              <a:rPr lang="en-CA" altLang="zh-CN" sz="3600" dirty="0" smtClean="0">
                <a:solidFill>
                  <a:schemeClr val="tx1"/>
                </a:solidFill>
              </a:rPr>
              <a:t>:  </a:t>
            </a:r>
            <a:r>
              <a:rPr lang="zh-CN" altLang="en-US" sz="3600" dirty="0" smtClean="0">
                <a:solidFill>
                  <a:schemeClr val="tx1"/>
                </a:solidFill>
              </a:rPr>
              <a:t>主耶稣的弟弟，在主耶稣复活后向其显现而信主，并成为教会的领袖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sz="3600" b="1" i="1" dirty="0" smtClean="0">
                <a:solidFill>
                  <a:schemeClr val="tx1"/>
                </a:solidFill>
              </a:rPr>
              <a:t>散住十二个支派之人</a:t>
            </a:r>
            <a:r>
              <a:rPr lang="zh-CN" altLang="en-US" sz="3600" dirty="0" smtClean="0">
                <a:solidFill>
                  <a:schemeClr val="tx1"/>
                </a:solidFill>
              </a:rPr>
              <a:t>：十二个支派中散住</a:t>
            </a:r>
            <a:endParaRPr lang="en-CA" sz="3600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sz="3600" dirty="0">
                <a:solidFill>
                  <a:schemeClr val="tx1"/>
                </a:solidFill>
              </a:rPr>
              <a:t>各</a:t>
            </a:r>
            <a:r>
              <a:rPr lang="zh-CN" altLang="en-US" sz="3600" dirty="0" smtClean="0">
                <a:solidFill>
                  <a:schemeClr val="tx1"/>
                </a:solidFill>
              </a:rPr>
              <a:t>地的人。</a:t>
            </a:r>
            <a:endParaRPr lang="en-CA" altLang="zh-CN" sz="3600" dirty="0" smtClean="0">
              <a:solidFill>
                <a:schemeClr val="tx1"/>
              </a:solidFill>
            </a:endParaRPr>
          </a:p>
          <a:p>
            <a:pPr algn="l"/>
            <a:endParaRPr lang="en-US" altLang="zh-CN" sz="3600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sz="3600" dirty="0" smtClean="0">
                <a:solidFill>
                  <a:schemeClr val="tx1"/>
                </a:solidFill>
              </a:rPr>
              <a:t>谦卑， 直接</a:t>
            </a:r>
            <a:endParaRPr lang="en-CA" sz="3600" dirty="0">
              <a:solidFill>
                <a:schemeClr val="tx1"/>
              </a:solidFill>
            </a:endParaRPr>
          </a:p>
          <a:p>
            <a:pPr algn="l"/>
            <a:endParaRPr lang="en-US" sz="3600" dirty="0">
              <a:solidFill>
                <a:schemeClr val="tx1"/>
              </a:solidFill>
            </a:endParaRPr>
          </a:p>
          <a:p>
            <a:pPr algn="l"/>
            <a:endParaRPr lang="en-US" altLang="zh-CN" sz="3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2819400" cy="76200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 </a:t>
            </a:r>
            <a:r>
              <a:rPr lang="zh-CN" altLang="en-US" sz="3600" b="1" dirty="0" smtClean="0"/>
              <a:t>试炼中的忍耐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95400"/>
            <a:ext cx="8534400" cy="5257800"/>
          </a:xfrm>
        </p:spPr>
        <p:txBody>
          <a:bodyPr>
            <a:normAutofit/>
          </a:bodyPr>
          <a:lstStyle/>
          <a:p>
            <a:pPr algn="l"/>
            <a:r>
              <a:rPr lang="zh-CN" altLang="en-US" sz="3600" dirty="0" smtClean="0">
                <a:solidFill>
                  <a:schemeClr val="tx1"/>
                </a:solidFill>
              </a:rPr>
              <a:t>我的弟兄们，你们落在百般试炼中，都要以为大喜乐；</a:t>
            </a:r>
            <a:endParaRPr lang="en-US" sz="3600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sz="3600" dirty="0" smtClean="0">
                <a:solidFill>
                  <a:schemeClr val="tx1"/>
                </a:solidFill>
              </a:rPr>
              <a:t>因为知道你们的信心经过试验，就生忍耐。</a:t>
            </a:r>
            <a:endParaRPr lang="en-US" sz="3600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sz="3600" dirty="0" smtClean="0">
                <a:solidFill>
                  <a:schemeClr val="tx1"/>
                </a:solidFill>
              </a:rPr>
              <a:t>但忍耐也当成功，使你们成全完备，毫无缺欠。</a:t>
            </a:r>
            <a:endParaRPr lang="en-US" sz="3600" dirty="0" smtClean="0">
              <a:solidFill>
                <a:schemeClr val="tx1"/>
              </a:solidFill>
            </a:endParaRPr>
          </a:p>
          <a:p>
            <a:pPr algn="l"/>
            <a:endParaRPr lang="en-US" altLang="zh-CN" sz="3600" dirty="0" smtClean="0">
              <a:solidFill>
                <a:schemeClr val="tx1"/>
              </a:solidFill>
            </a:endParaRPr>
          </a:p>
          <a:p>
            <a:pPr algn="l"/>
            <a:endParaRPr lang="en-US" sz="3600" dirty="0">
              <a:solidFill>
                <a:schemeClr val="tx1"/>
              </a:solidFill>
            </a:endParaRPr>
          </a:p>
          <a:p>
            <a:pPr algn="l"/>
            <a:endParaRPr lang="en-US" altLang="zh-CN" sz="3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2819400" cy="76200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 </a:t>
            </a:r>
            <a:r>
              <a:rPr lang="zh-CN" altLang="en-US" sz="3600" b="1" dirty="0" smtClean="0"/>
              <a:t>试炼中的忍耐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066800"/>
            <a:ext cx="8458200" cy="54864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altLang="zh-CN" b="1" dirty="0" smtClean="0">
                <a:solidFill>
                  <a:schemeClr val="tx1"/>
                </a:solidFill>
              </a:rPr>
              <a:t>1</a:t>
            </a:r>
            <a:r>
              <a:rPr lang="zh-CN" altLang="en-US" b="1" dirty="0" smtClean="0">
                <a:solidFill>
                  <a:schemeClr val="tx1"/>
                </a:solidFill>
              </a:rPr>
              <a:t>， 神的心意是要让他的儿女成为完全的人</a:t>
            </a:r>
            <a:endParaRPr lang="en-US" altLang="zh-CN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zh-CN" altLang="en-US" sz="3600" dirty="0" smtClean="0">
                <a:solidFill>
                  <a:schemeClr val="tx1"/>
                </a:solidFill>
              </a:rPr>
              <a:t>使你们成全完备，毫无缺欠。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pPr algn="l"/>
            <a:r>
              <a:rPr lang="en-US" sz="3600" dirty="0" smtClean="0"/>
              <a:t> </a:t>
            </a:r>
            <a:r>
              <a:rPr lang="zh-CN" altLang="en-US" dirty="0" smtClean="0">
                <a:solidFill>
                  <a:schemeClr val="tx1"/>
                </a:solidFill>
              </a:rPr>
              <a:t>太</a:t>
            </a:r>
            <a:r>
              <a:rPr lang="en-US" altLang="en-US" dirty="0" smtClean="0">
                <a:solidFill>
                  <a:schemeClr val="tx1"/>
                </a:solidFill>
              </a:rPr>
              <a:t>5:38	</a:t>
            </a:r>
            <a:r>
              <a:rPr lang="zh-CN" altLang="en-US" dirty="0" smtClean="0">
                <a:solidFill>
                  <a:schemeClr val="tx1"/>
                </a:solidFill>
              </a:rPr>
              <a:t>你们听见有话说、</a:t>
            </a:r>
            <a:r>
              <a:rPr lang="en-US" altLang="zh-CN" dirty="0" smtClean="0">
                <a:solidFill>
                  <a:schemeClr val="tx1"/>
                </a:solidFill>
              </a:rPr>
              <a:t>『</a:t>
            </a:r>
            <a:r>
              <a:rPr lang="zh-CN" altLang="en-US" dirty="0" smtClean="0">
                <a:solidFill>
                  <a:schemeClr val="tx1"/>
                </a:solidFill>
              </a:rPr>
              <a:t>以眼还眼、以牙还牙。</a:t>
            </a:r>
            <a:r>
              <a:rPr lang="en-US" altLang="zh-CN" dirty="0" smtClean="0">
                <a:solidFill>
                  <a:schemeClr val="tx1"/>
                </a:solidFill>
              </a:rPr>
              <a:t>』</a:t>
            </a:r>
            <a:endParaRPr lang="en-US" altLang="en-US" dirty="0" smtClean="0">
              <a:solidFill>
                <a:schemeClr val="tx1"/>
              </a:solidFill>
            </a:endParaRPr>
          </a:p>
          <a:p>
            <a:pPr algn="l"/>
            <a:r>
              <a:rPr lang="en-US" altLang="en-US" dirty="0" smtClean="0">
                <a:solidFill>
                  <a:schemeClr val="tx1"/>
                </a:solidFill>
              </a:rPr>
              <a:t>5:39	</a:t>
            </a:r>
            <a:r>
              <a:rPr lang="zh-CN" altLang="en-US" dirty="0" smtClean="0">
                <a:solidFill>
                  <a:schemeClr val="tx1"/>
                </a:solidFill>
              </a:rPr>
              <a:t>只是我告诉你们、不要与恶人作对．有人打你的右脸、连左脸也转过来由他打。</a:t>
            </a:r>
            <a:endParaRPr lang="en-US" altLang="en-US" dirty="0" smtClean="0">
              <a:solidFill>
                <a:schemeClr val="tx1"/>
              </a:solidFill>
            </a:endParaRPr>
          </a:p>
          <a:p>
            <a:pPr algn="l"/>
            <a:r>
              <a:rPr lang="en-US" altLang="en-US" dirty="0" smtClean="0">
                <a:solidFill>
                  <a:schemeClr val="tx1"/>
                </a:solidFill>
              </a:rPr>
              <a:t>5:43	</a:t>
            </a:r>
            <a:r>
              <a:rPr lang="zh-CN" altLang="en-US" dirty="0" smtClean="0">
                <a:solidFill>
                  <a:schemeClr val="tx1"/>
                </a:solidFill>
              </a:rPr>
              <a:t>你们听见有话说、</a:t>
            </a:r>
            <a:r>
              <a:rPr lang="en-US" altLang="zh-CN" dirty="0" smtClean="0">
                <a:solidFill>
                  <a:schemeClr val="tx1"/>
                </a:solidFill>
              </a:rPr>
              <a:t>『</a:t>
            </a:r>
            <a:r>
              <a:rPr lang="zh-CN" altLang="en-US" dirty="0" smtClean="0">
                <a:solidFill>
                  <a:schemeClr val="tx1"/>
                </a:solidFill>
              </a:rPr>
              <a:t>当爱你的邻舍、恨你的仇敌。</a:t>
            </a:r>
            <a:r>
              <a:rPr lang="en-US" altLang="zh-CN" dirty="0" smtClean="0">
                <a:solidFill>
                  <a:schemeClr val="tx1"/>
                </a:solidFill>
              </a:rPr>
              <a:t>』</a:t>
            </a:r>
            <a:endParaRPr lang="en-US" altLang="en-US" dirty="0" smtClean="0">
              <a:solidFill>
                <a:schemeClr val="tx1"/>
              </a:solidFill>
            </a:endParaRPr>
          </a:p>
          <a:p>
            <a:pPr algn="l"/>
            <a:r>
              <a:rPr lang="en-US" altLang="en-US" dirty="0" smtClean="0">
                <a:solidFill>
                  <a:schemeClr val="tx1"/>
                </a:solidFill>
              </a:rPr>
              <a:t>5:44	</a:t>
            </a:r>
            <a:r>
              <a:rPr lang="zh-CN" altLang="en-US" dirty="0" smtClean="0">
                <a:solidFill>
                  <a:schemeClr val="tx1"/>
                </a:solidFill>
              </a:rPr>
              <a:t>只是我告诉你们、要爱你们的仇敌．为那逼迫你们的祷告。</a:t>
            </a:r>
            <a:endParaRPr lang="en-US" altLang="en-US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5:48	</a:t>
            </a:r>
            <a:r>
              <a:rPr lang="zh-CN" altLang="en-US" dirty="0" smtClean="0">
                <a:solidFill>
                  <a:schemeClr val="tx1"/>
                </a:solidFill>
              </a:rPr>
              <a:t>所以你们要完全、像你们的天父完全一样。</a:t>
            </a:r>
            <a:endParaRPr lang="en-US" altLang="en-US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sz="3600" dirty="0" smtClean="0">
              <a:solidFill>
                <a:schemeClr val="tx1"/>
              </a:solidFill>
            </a:endParaRPr>
          </a:p>
          <a:p>
            <a:pPr algn="l"/>
            <a:endParaRPr lang="en-US" altLang="zh-CN" sz="3600" dirty="0" smtClean="0">
              <a:solidFill>
                <a:schemeClr val="tx1"/>
              </a:solidFill>
            </a:endParaRPr>
          </a:p>
          <a:p>
            <a:pPr algn="l"/>
            <a:endParaRPr lang="en-US" sz="3600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altLang="zh-CN" sz="3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2819400" cy="76200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 </a:t>
            </a:r>
            <a:r>
              <a:rPr lang="zh-CN" altLang="en-US" sz="3600" b="1" dirty="0" smtClean="0"/>
              <a:t>试炼中的忍耐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066800"/>
            <a:ext cx="8458200" cy="5486400"/>
          </a:xfrm>
        </p:spPr>
        <p:txBody>
          <a:bodyPr>
            <a:normAutofit/>
          </a:bodyPr>
          <a:lstStyle/>
          <a:p>
            <a:pPr algn="l"/>
            <a:r>
              <a:rPr lang="en-US" altLang="zh-CN" dirty="0" smtClean="0">
                <a:solidFill>
                  <a:schemeClr val="tx1"/>
                </a:solidFill>
              </a:rPr>
              <a:t>1</a:t>
            </a:r>
            <a:r>
              <a:rPr lang="zh-CN" altLang="en-US" dirty="0" smtClean="0">
                <a:solidFill>
                  <a:schemeClr val="tx1"/>
                </a:solidFill>
              </a:rPr>
              <a:t>， 神的心意是要让他的儿女成为完全的人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zh-CN" altLang="en-US" dirty="0" smtClean="0">
                <a:solidFill>
                  <a:schemeClr val="tx1"/>
                </a:solidFill>
              </a:rPr>
              <a:t>弗</a:t>
            </a:r>
            <a:r>
              <a:rPr lang="en-US" altLang="zh-CN" dirty="0" smtClean="0">
                <a:solidFill>
                  <a:schemeClr val="tx1"/>
                </a:solidFill>
              </a:rPr>
              <a:t>4:13 </a:t>
            </a:r>
            <a:r>
              <a:rPr lang="zh-CN" altLang="en-US" dirty="0" smtClean="0">
                <a:solidFill>
                  <a:schemeClr val="tx1"/>
                </a:solidFill>
              </a:rPr>
              <a:t>直等到我们众人在真道上同归于一，认识神的儿子，得以长大成人，满有基督长成的身量。  </a:t>
            </a:r>
            <a:endParaRPr lang="en-US" altLang="en-US" dirty="0" smtClean="0">
              <a:solidFill>
                <a:schemeClr val="tx1"/>
              </a:solidFill>
            </a:endParaRPr>
          </a:p>
          <a:p>
            <a:pPr algn="l"/>
            <a:r>
              <a:rPr lang="en-US" altLang="en-US" dirty="0" smtClean="0">
                <a:solidFill>
                  <a:schemeClr val="tx1"/>
                </a:solidFill>
              </a:rPr>
              <a:t>2</a:t>
            </a:r>
            <a:r>
              <a:rPr lang="zh-CN" altLang="en-US" dirty="0" smtClean="0">
                <a:solidFill>
                  <a:schemeClr val="tx1"/>
                </a:solidFill>
              </a:rPr>
              <a:t>，试炼中的忍耐可以让我们完全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dirty="0" smtClean="0">
                <a:solidFill>
                  <a:schemeClr val="tx1"/>
                </a:solidFill>
              </a:rPr>
              <a:t>我的弟兄们，你们落在百般试炼中，都要以为大喜乐；因为知道你们的信心经过试验，就生忍耐。但忍耐也当成功，使你们成全完备，毫无缺欠。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altLang="en-US" dirty="0" smtClean="0">
              <a:solidFill>
                <a:schemeClr val="tx1"/>
              </a:solidFill>
            </a:endParaRPr>
          </a:p>
          <a:p>
            <a:pPr algn="l"/>
            <a:endParaRPr lang="en-US" altLang="zh-CN" sz="3600" dirty="0">
              <a:solidFill>
                <a:schemeClr val="tx1"/>
              </a:solidFill>
            </a:endParaRPr>
          </a:p>
          <a:p>
            <a:pPr algn="l"/>
            <a:endParaRPr lang="en-US" altLang="zh-CN" sz="3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2819400" cy="76200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 </a:t>
            </a:r>
            <a:r>
              <a:rPr lang="zh-CN" altLang="en-US" sz="3600" b="1" dirty="0" smtClean="0"/>
              <a:t>试炼中的忍耐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066800"/>
            <a:ext cx="8458200" cy="5486400"/>
          </a:xfrm>
        </p:spPr>
        <p:txBody>
          <a:bodyPr>
            <a:normAutofit/>
          </a:bodyPr>
          <a:lstStyle/>
          <a:p>
            <a:pPr algn="l"/>
            <a:r>
              <a:rPr lang="en-US" altLang="en-US" b="1" dirty="0" smtClean="0">
                <a:solidFill>
                  <a:schemeClr val="tx1"/>
                </a:solidFill>
              </a:rPr>
              <a:t>2</a:t>
            </a:r>
            <a:r>
              <a:rPr lang="zh-CN" altLang="en-US" b="1" dirty="0" smtClean="0">
                <a:solidFill>
                  <a:schemeClr val="tx1"/>
                </a:solidFill>
              </a:rPr>
              <a:t>，试炼中的忍耐可以让我们完全</a:t>
            </a:r>
            <a:endParaRPr lang="en-US" altLang="zh-CN" b="1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dirty="0" smtClean="0">
                <a:solidFill>
                  <a:schemeClr val="tx1"/>
                </a:solidFill>
              </a:rPr>
              <a:t>你们落在百般试炼中，都要以为大喜乐；因为知道你们的信心经过试验，就生忍耐。但忍耐也当成功，使你们成全完备，毫无缺欠。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altLang="zh-CN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dirty="0" smtClean="0">
                <a:solidFill>
                  <a:schemeClr val="tx1"/>
                </a:solidFill>
              </a:rPr>
              <a:t>试炼：来自外在， 自己无法控制的不顺利，不舒心，逆境，患难，灾难 等等</a:t>
            </a:r>
            <a:endParaRPr lang="en-US" altLang="en-US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sz="3600" dirty="0" smtClean="0">
                <a:solidFill>
                  <a:schemeClr val="tx1"/>
                </a:solidFill>
              </a:rPr>
              <a:t>百般试炼：很多， 有大有小</a:t>
            </a:r>
            <a:endParaRPr lang="en-US" altLang="zh-CN" sz="3600" dirty="0">
              <a:solidFill>
                <a:schemeClr val="tx1"/>
              </a:solidFill>
            </a:endParaRPr>
          </a:p>
          <a:p>
            <a:pPr algn="l"/>
            <a:endParaRPr lang="en-US" altLang="zh-CN" sz="3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2819400" cy="76200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 </a:t>
            </a:r>
            <a:r>
              <a:rPr lang="zh-CN" altLang="en-US" sz="3600" b="1" dirty="0" smtClean="0"/>
              <a:t>试炼中的忍耐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066800"/>
            <a:ext cx="8458200" cy="5486400"/>
          </a:xfrm>
        </p:spPr>
        <p:txBody>
          <a:bodyPr>
            <a:normAutofit/>
          </a:bodyPr>
          <a:lstStyle/>
          <a:p>
            <a:pPr algn="l"/>
            <a:r>
              <a:rPr lang="en-US" altLang="en-US" b="1" dirty="0" smtClean="0">
                <a:solidFill>
                  <a:schemeClr val="tx1"/>
                </a:solidFill>
              </a:rPr>
              <a:t>2</a:t>
            </a:r>
            <a:r>
              <a:rPr lang="zh-CN" altLang="en-US" b="1" dirty="0" smtClean="0">
                <a:solidFill>
                  <a:schemeClr val="tx1"/>
                </a:solidFill>
              </a:rPr>
              <a:t>，试炼中的忍耐可以让我们完全</a:t>
            </a:r>
            <a:endParaRPr lang="en-US" altLang="zh-CN" b="1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dirty="0" smtClean="0">
                <a:solidFill>
                  <a:schemeClr val="tx1"/>
                </a:solidFill>
              </a:rPr>
              <a:t>（</a:t>
            </a:r>
            <a:r>
              <a:rPr lang="en-US" altLang="zh-CN" dirty="0" smtClean="0">
                <a:solidFill>
                  <a:schemeClr val="tx1"/>
                </a:solidFill>
              </a:rPr>
              <a:t>1</a:t>
            </a:r>
            <a:r>
              <a:rPr lang="zh-CN" altLang="en-US" dirty="0" smtClean="0">
                <a:solidFill>
                  <a:schemeClr val="tx1"/>
                </a:solidFill>
              </a:rPr>
              <a:t>）试炼是对我们信心的检验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sz="3600" dirty="0" smtClean="0">
                <a:solidFill>
                  <a:schemeClr val="tx1"/>
                </a:solidFill>
              </a:rPr>
              <a:t>因为知道你们的信心经过试验，就生忍耐。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sz="3600" dirty="0" smtClean="0">
                <a:solidFill>
                  <a:schemeClr val="tx1"/>
                </a:solidFill>
              </a:rPr>
              <a:t>路</a:t>
            </a:r>
            <a:r>
              <a:rPr lang="en-US" altLang="en-US" sz="3600" dirty="0" smtClean="0">
                <a:solidFill>
                  <a:schemeClr val="tx1"/>
                </a:solidFill>
              </a:rPr>
              <a:t>8:13 </a:t>
            </a:r>
            <a:r>
              <a:rPr lang="zh-CN" altLang="en-US" sz="3600" dirty="0" smtClean="0">
                <a:solidFill>
                  <a:schemeClr val="tx1"/>
                </a:solidFill>
              </a:rPr>
              <a:t>那些在磐石上的，就是人听道，欢喜领受，但心中没有根，不过暂时相信，及至遇见试炼就退后了。</a:t>
            </a:r>
            <a:endParaRPr lang="en-CA" altLang="zh-CN" sz="3600" dirty="0" smtClean="0">
              <a:solidFill>
                <a:schemeClr val="tx1"/>
              </a:solidFill>
            </a:endParaRPr>
          </a:p>
          <a:p>
            <a:pPr algn="l"/>
            <a:endParaRPr lang="en-US" altLang="zh-CN" sz="3600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sz="3600" dirty="0" smtClean="0">
                <a:solidFill>
                  <a:schemeClr val="tx1"/>
                </a:solidFill>
              </a:rPr>
              <a:t>（</a:t>
            </a:r>
            <a:r>
              <a:rPr lang="en-US" altLang="zh-CN" sz="3600" dirty="0" smtClean="0">
                <a:solidFill>
                  <a:schemeClr val="tx1"/>
                </a:solidFill>
              </a:rPr>
              <a:t>2</a:t>
            </a:r>
            <a:r>
              <a:rPr lang="zh-CN" altLang="en-US" sz="3600" dirty="0" smtClean="0">
                <a:solidFill>
                  <a:schemeClr val="tx1"/>
                </a:solidFill>
              </a:rPr>
              <a:t>）试炼产生忍耐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pPr algn="l"/>
            <a:endParaRPr lang="en-US" altLang="zh-CN" sz="3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2819400" cy="76200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 </a:t>
            </a:r>
            <a:r>
              <a:rPr lang="zh-CN" altLang="en-US" sz="3600" b="1" dirty="0" smtClean="0"/>
              <a:t>试炼中的忍耐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066800"/>
            <a:ext cx="8458200" cy="5486400"/>
          </a:xfrm>
        </p:spPr>
        <p:txBody>
          <a:bodyPr>
            <a:normAutofit/>
          </a:bodyPr>
          <a:lstStyle/>
          <a:p>
            <a:pPr algn="l"/>
            <a:r>
              <a:rPr lang="en-US" altLang="en-US" b="1" dirty="0" smtClean="0">
                <a:solidFill>
                  <a:schemeClr val="tx1"/>
                </a:solidFill>
              </a:rPr>
              <a:t>2</a:t>
            </a:r>
            <a:r>
              <a:rPr lang="zh-CN" altLang="en-US" b="1" dirty="0" smtClean="0">
                <a:solidFill>
                  <a:schemeClr val="tx1"/>
                </a:solidFill>
              </a:rPr>
              <a:t>，试炼中的忍耐可以让我们完全</a:t>
            </a:r>
            <a:endParaRPr lang="en-US" altLang="zh-CN" b="1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sz="3600" dirty="0" smtClean="0">
                <a:solidFill>
                  <a:schemeClr val="tx1"/>
                </a:solidFill>
              </a:rPr>
              <a:t>（</a:t>
            </a:r>
            <a:r>
              <a:rPr lang="en-US" altLang="zh-CN" sz="3600" dirty="0" smtClean="0">
                <a:solidFill>
                  <a:schemeClr val="tx1"/>
                </a:solidFill>
              </a:rPr>
              <a:t>3</a:t>
            </a:r>
            <a:r>
              <a:rPr lang="zh-CN" altLang="en-US" sz="3600" dirty="0" smtClean="0">
                <a:solidFill>
                  <a:schemeClr val="tx1"/>
                </a:solidFill>
              </a:rPr>
              <a:t>）忍耐成功就是完全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sz="3600" dirty="0" smtClean="0">
                <a:solidFill>
                  <a:schemeClr val="tx1"/>
                </a:solidFill>
              </a:rPr>
              <a:t>忍耐成功：忍耐要坚持到底（新）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pPr algn="l"/>
            <a:endParaRPr lang="en-US" altLang="zh-CN" sz="3600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sz="3600" dirty="0" smtClean="0">
                <a:solidFill>
                  <a:schemeClr val="tx1"/>
                </a:solidFill>
              </a:rPr>
              <a:t>太</a:t>
            </a:r>
            <a:r>
              <a:rPr lang="en-US" altLang="en-US" sz="3600" dirty="0" smtClean="0">
                <a:solidFill>
                  <a:schemeClr val="tx1"/>
                </a:solidFill>
              </a:rPr>
              <a:t>24:13    </a:t>
            </a:r>
            <a:r>
              <a:rPr lang="zh-CN" altLang="en-US" sz="3600" dirty="0" smtClean="0">
                <a:solidFill>
                  <a:schemeClr val="tx1"/>
                </a:solidFill>
              </a:rPr>
              <a:t>惟有忍耐到底的必然得救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sz="3600" dirty="0" smtClean="0">
                <a:solidFill>
                  <a:schemeClr val="tx1"/>
                </a:solidFill>
              </a:rPr>
              <a:t>林前</a:t>
            </a:r>
            <a:r>
              <a:rPr lang="en-US" altLang="zh-CN" sz="3600" dirty="0" smtClean="0">
                <a:solidFill>
                  <a:schemeClr val="tx1"/>
                </a:solidFill>
              </a:rPr>
              <a:t>13:4  </a:t>
            </a:r>
            <a:r>
              <a:rPr lang="zh-CN" altLang="en-US" sz="3600" dirty="0" smtClean="0">
                <a:solidFill>
                  <a:schemeClr val="tx1"/>
                </a:solidFill>
              </a:rPr>
              <a:t>爱是恒久忍耐</a:t>
            </a:r>
            <a:endParaRPr lang="en-US" altLang="en-US" sz="3600" dirty="0" smtClean="0">
              <a:solidFill>
                <a:schemeClr val="tx1"/>
              </a:solidFill>
            </a:endParaRPr>
          </a:p>
          <a:p>
            <a:pPr algn="l"/>
            <a:endParaRPr lang="en-US" altLang="zh-CN" sz="3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1031</Words>
  <Application>Microsoft Office PowerPoint</Application>
  <PresentationFormat>On-screen Show (4:3)</PresentationFormat>
  <Paragraphs>104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 试炼中的忍耐</vt:lpstr>
      <vt:lpstr> 试炼中的忍耐</vt:lpstr>
      <vt:lpstr> 试炼中的忍耐</vt:lpstr>
      <vt:lpstr> 试炼中的忍耐</vt:lpstr>
      <vt:lpstr> 试炼中的忍耐</vt:lpstr>
      <vt:lpstr> 试炼中的忍耐</vt:lpstr>
      <vt:lpstr> 试炼中的忍耐</vt:lpstr>
      <vt:lpstr> 试炼中的忍耐</vt:lpstr>
      <vt:lpstr> 试炼中的忍耐</vt:lpstr>
      <vt:lpstr> 试炼中的忍耐</vt:lpstr>
      <vt:lpstr> 试炼中的忍耐</vt:lpstr>
      <vt:lpstr> 试炼中的忍耐</vt:lpstr>
      <vt:lpstr> 试炼中的忍耐</vt:lpstr>
      <vt:lpstr> 试炼中的忍耐</vt:lpstr>
      <vt:lpstr> 试炼中的忍耐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试炼中的喜乐</dc:title>
  <dc:creator>Windows User</dc:creator>
  <cp:lastModifiedBy>Windows User</cp:lastModifiedBy>
  <cp:revision>12</cp:revision>
  <dcterms:created xsi:type="dcterms:W3CDTF">2020-09-17T03:33:13Z</dcterms:created>
  <dcterms:modified xsi:type="dcterms:W3CDTF">2020-09-20T05:08:33Z</dcterms:modified>
</cp:coreProperties>
</file>